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5cbf4bc9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5cbf4bc9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5cbf4bc92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5cbf4bc92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5cbf4bc92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5cbf4bc92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5cbf4bc92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5cbf4bc92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5cbf4bc92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5cbf4bc92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5cbf4bc92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5cbf4bc92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5cbf4bc92_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5cbf4bc92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5cbf4bc92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5cbf4bc92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5cbf4bc92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5cbf4bc92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5cbf4bc92_2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5cbf4bc92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5cbf4bc92_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5cbf4bc92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5cbf4bc92_2_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5cbf4bc92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5cbf4bc92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5cbf4bc92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5cbf4bc92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5cbf4bc92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5cbf4bc92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5cbf4bc92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5cbf4bc92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5cbf4bc92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5cbf4bc92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5cbf4bc92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5cbf4bc92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5cbf4bc92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5cbf4bc92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5cbf4bc92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Questionable File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Show and Tell</a:t>
            </a:r>
            <a:endParaRPr sz="48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Much thanks to contributors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Anonymous, Eddy Colloton, Rebecca Fraimow, Shu-Wen Lin,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Rebecca Fraimow, Blake McDowell, Crystal Sanchez Annie Schweikert</a:t>
            </a:r>
            <a:endParaRPr sz="18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2625"/>
            <a:ext cx="2151750" cy="57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82225"/>
            <a:ext cx="842962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627050" y="4340175"/>
            <a:ext cx="38064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 Kim  @jy_kim29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Folklife Center | NTTW #4 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-6680" l="820" r="-819" t="6680"/>
          <a:stretch/>
        </p:blipFill>
        <p:spPr>
          <a:xfrm>
            <a:off x="0" y="-627675"/>
            <a:ext cx="9299175" cy="44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67331"/>
            <a:ext cx="9143998" cy="251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 amt="26000"/>
          </a:blip>
          <a:srcRect b="-24208" l="2238" r="0" t="0"/>
          <a:stretch/>
        </p:blipFill>
        <p:spPr>
          <a:xfrm>
            <a:off x="76200" y="-2900"/>
            <a:ext cx="9144000" cy="62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4880850" y="3659350"/>
            <a:ext cx="45270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Thanks to Eddy Colloton, @EddyColloton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Hirshhorn Museum and Sculpture Garden, Smithsonian 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26" y="567150"/>
            <a:ext cx="44770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4847850" y="4554375"/>
            <a:ext cx="40437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also to Kieran O’Leary, @kieranjol,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IFI Dublin</a:t>
            </a:r>
            <a:endParaRPr/>
          </a:p>
        </p:txBody>
      </p:sp>
      <p:sp>
        <p:nvSpPr>
          <p:cNvPr id="138" name="Google Shape;138;p23"/>
          <p:cNvSpPr txBox="1"/>
          <p:nvPr/>
        </p:nvSpPr>
        <p:spPr>
          <a:xfrm>
            <a:off x="4894075" y="58647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Decks supporting both native 8 bit and 10 bit analog and digital input with SDI outputs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Bit planes may show little to no differences in the higher bit planes - 	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When is it bit - padding?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or how can you note bit quality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across decks?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00" y="529825"/>
            <a:ext cx="842962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127650" y="66475"/>
            <a:ext cx="58470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4. </a:t>
            </a:r>
            <a:r>
              <a:rPr b="1" lang="en" sz="1800"/>
              <a:t>Bit plane - bit quality - deck variability variability</a:t>
            </a:r>
            <a:endParaRPr b="1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 rotWithShape="1">
          <a:blip r:embed="rId3">
            <a:alphaModFix/>
          </a:blip>
          <a:srcRect b="78996" l="0" r="0" t="0"/>
          <a:stretch/>
        </p:blipFill>
        <p:spPr>
          <a:xfrm>
            <a:off x="215075" y="417750"/>
            <a:ext cx="8669401" cy="11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08275"/>
            <a:ext cx="8547275" cy="20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50" y="147125"/>
            <a:ext cx="6912550" cy="48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903" y="0"/>
            <a:ext cx="66525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 amt="30000"/>
          </a:blip>
          <a:srcRect b="13517" l="2633" r="15339" t="7983"/>
          <a:stretch/>
        </p:blipFill>
        <p:spPr>
          <a:xfrm>
            <a:off x="0" y="-2875"/>
            <a:ext cx="9195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694325" y="388350"/>
            <a:ext cx="67785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4">
            <a:alphaModFix/>
          </a:blip>
          <a:srcRect b="4837" l="3651" r="38564" t="19105"/>
          <a:stretch/>
        </p:blipFill>
        <p:spPr>
          <a:xfrm>
            <a:off x="159300" y="905200"/>
            <a:ext cx="3088375" cy="391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0" y="529825"/>
            <a:ext cx="842962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283925" y="92200"/>
            <a:ext cx="3913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5. </a:t>
            </a:r>
            <a:r>
              <a:rPr b="1" lang="en" sz="1800"/>
              <a:t>DV ...</a:t>
            </a:r>
            <a:endParaRPr b="1" sz="1800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8850" y="862200"/>
            <a:ext cx="5399201" cy="26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/>
        </p:nvSpPr>
        <p:spPr>
          <a:xfrm>
            <a:off x="4280825" y="873525"/>
            <a:ext cx="48777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-excerpt from Dave Rice’s “Audiovisual </a:t>
            </a:r>
            <a:r>
              <a:rPr lang="en" sz="1200"/>
              <a:t>Adherence</a:t>
            </a:r>
            <a:r>
              <a:rPr lang="en" sz="1200"/>
              <a:t>,” Tate</a:t>
            </a:r>
            <a:endParaRPr sz="1200"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50" y="2460700"/>
            <a:ext cx="8692372" cy="23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" y="1504950"/>
            <a:ext cx="89535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851575" y="258875"/>
            <a:ext cx="75210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For example, a file consisting of a QuickTime wrapper and a DV stream may have metadata indicating that the stream is to be displayed as 16:9 aspect ratio, while the metadata in the wrapper indicates a 4:30 ratio. </a:t>
            </a:r>
            <a:endParaRPr i="1"/>
          </a:p>
        </p:txBody>
      </p:sp>
      <p:sp>
        <p:nvSpPr>
          <p:cNvPr id="175" name="Google Shape;175;p28"/>
          <p:cNvSpPr/>
          <p:nvPr/>
        </p:nvSpPr>
        <p:spPr>
          <a:xfrm>
            <a:off x="616450" y="1941825"/>
            <a:ext cx="1098000" cy="277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8"/>
          <p:cNvSpPr/>
          <p:nvPr/>
        </p:nvSpPr>
        <p:spPr>
          <a:xfrm>
            <a:off x="2384900" y="3941425"/>
            <a:ext cx="1629600" cy="183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 amt="30000"/>
          </a:blip>
          <a:srcRect b="13517" l="2633" r="15339" t="7983"/>
          <a:stretch/>
        </p:blipFill>
        <p:spPr>
          <a:xfrm>
            <a:off x="0" y="-2875"/>
            <a:ext cx="9195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694325" y="388350"/>
            <a:ext cx="67785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9"/>
          <p:cNvSpPr txBox="1"/>
          <p:nvPr/>
        </p:nvSpPr>
        <p:spPr>
          <a:xfrm>
            <a:off x="5241900" y="3969450"/>
            <a:ext cx="42594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Thanks to Annie Schweikert </a:t>
            </a:r>
            <a:r>
              <a:rPr lang="en" sz="1200">
                <a:solidFill>
                  <a:schemeClr val="dk1"/>
                </a:solidFill>
              </a:rPr>
              <a:t>@aeschweik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Stanford Library, UC Berkeley Art Museum and Pacific Film Archive.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Thanks also to Dave Rice and Ashley Blewer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4" name="Google Shape;184;p29"/>
          <p:cNvSpPr txBox="1"/>
          <p:nvPr/>
        </p:nvSpPr>
        <p:spPr>
          <a:xfrm>
            <a:off x="5008675" y="7078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Single dv file captured can support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many contradictory significant qualities.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2005 era capture, probable Firewire transfer, QT wrapped.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Potentially other issues lurking?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Shiny new tools - </a:t>
            </a:r>
            <a:r>
              <a:rPr b="1" lang="en"/>
              <a:t>DV Rescue!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800" y="195587"/>
            <a:ext cx="3900725" cy="28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25" y="2601300"/>
            <a:ext cx="4881530" cy="23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529825"/>
            <a:ext cx="842962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237175" y="99675"/>
            <a:ext cx="39240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6.  Dolby E proprietary encoding </a:t>
            </a:r>
            <a:endParaRPr b="1" sz="1800"/>
          </a:p>
        </p:txBody>
      </p:sp>
      <p:sp>
        <p:nvSpPr>
          <p:cNvPr id="193" name="Google Shape;193;p30"/>
          <p:cNvSpPr txBox="1"/>
          <p:nvPr/>
        </p:nvSpPr>
        <p:spPr>
          <a:xfrm>
            <a:off x="4659925" y="1363275"/>
            <a:ext cx="4013400" cy="29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Dolby E created for production and broadcast environments.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Encoded as data (not streams) in HDCam, bypasses HDCam stream limits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is unreadable and </a:t>
            </a:r>
            <a:r>
              <a:rPr lang="en"/>
              <a:t>unrecognizable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Access or </a:t>
            </a:r>
            <a:r>
              <a:rPr lang="en"/>
              <a:t>exhibition</a:t>
            </a:r>
            <a:r>
              <a:rPr lang="en"/>
              <a:t> copies from artist use proprietary lossy Dolby AC-3 (played sample noise)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00" y="1283325"/>
            <a:ext cx="3741325" cy="32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226350" y="875925"/>
            <a:ext cx="5194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 copy:</a:t>
            </a:r>
            <a:endParaRPr/>
          </a:p>
        </p:txBody>
      </p:sp>
      <p:sp>
        <p:nvSpPr>
          <p:cNvPr id="196" name="Google Shape;196;p30"/>
          <p:cNvSpPr txBox="1"/>
          <p:nvPr/>
        </p:nvSpPr>
        <p:spPr>
          <a:xfrm>
            <a:off x="2353625" y="4689225"/>
            <a:ext cx="51942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Shu-Wen Lin, Smithsonian American Art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311700" y="1435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Discussion</a:t>
            </a:r>
            <a:endParaRPr sz="3600">
              <a:solidFill>
                <a:srgbClr val="000000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Yvonne Ng - WITNESS </a:t>
            </a:r>
            <a:endParaRPr sz="3000">
              <a:solidFill>
                <a:srgbClr val="000000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Everyone else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52400"/>
            <a:ext cx="3257624" cy="6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922975"/>
            <a:ext cx="8289501" cy="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1333000" y="4361000"/>
            <a:ext cx="63987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</a:t>
            </a:r>
            <a:r>
              <a:rPr b="1" lang="en"/>
              <a:t>Thank you !)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04-04 at 2.05.36 PM.png"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04-04 at 2.05.36 PM.png" id="68" name="Google Shape;68;p15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4763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871300" y="4535325"/>
            <a:ext cx="73449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also to Crystal Sanchez @cristalyze, Smithsonian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Blake McDowell, National Museum of African American History and Culture, Smithsonian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55281" r="0" t="1039"/>
          <a:stretch/>
        </p:blipFill>
        <p:spPr>
          <a:xfrm>
            <a:off x="378500" y="648700"/>
            <a:ext cx="3986775" cy="38550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972050" y="271800"/>
            <a:ext cx="38880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Born-digital capture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Checksums matched, but were created upon receipt at the archive.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Failures detected at multiple levels - 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at Ingest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When transcoding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Different levels of failure - from playable but corrupt frames to totally unplayable broken files missing header metadata (“moov atom not found”)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Issue affected 3 interviews, approximately 20 files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310600" y="66475"/>
            <a:ext cx="4723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/>
              <a:t>The Checksums verified but ... ….</a:t>
            </a:r>
            <a:endParaRPr b="1" sz="18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0" y="453625"/>
            <a:ext cx="8429625" cy="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17931" t="0"/>
          <a:stretch/>
        </p:blipFill>
        <p:spPr>
          <a:xfrm>
            <a:off x="4884701" y="657900"/>
            <a:ext cx="4259299" cy="38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0" l="16616" r="23588" t="32500"/>
          <a:stretch/>
        </p:blipFill>
        <p:spPr>
          <a:xfrm>
            <a:off x="0" y="657900"/>
            <a:ext cx="4586874" cy="387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17372"/>
            <a:ext cx="9144000" cy="684529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2880825" y="3969300"/>
            <a:ext cx="56217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2880825" y="4459125"/>
            <a:ext cx="3547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Rebecca Fraimow @rhfraim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WGBH  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5604000" y="767850"/>
            <a:ext cx="52611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Born-digital migrated files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 static “frame” but expected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duration and file size.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Caught during a manual QC.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Necessitated modifying QC protocols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 create gallery thumbnails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to catch other files with this problem.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Otherwise passed automated QC,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 other discrepancies found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Hundreds? of files found with this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specific issue.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0" l="0" r="6445" t="803"/>
          <a:stretch/>
        </p:blipFill>
        <p:spPr>
          <a:xfrm>
            <a:off x="281900" y="767850"/>
            <a:ext cx="5433850" cy="3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500" y="529825"/>
            <a:ext cx="842962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19350" y="120850"/>
            <a:ext cx="6169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2. Static image for the expected duration</a:t>
            </a:r>
            <a:endParaRPr b="1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0" l="0" r="-6213" t="-6803"/>
          <a:stretch/>
        </p:blipFill>
        <p:spPr>
          <a:xfrm>
            <a:off x="-47250" y="-522900"/>
            <a:ext cx="10678475" cy="76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90250" y="94500"/>
            <a:ext cx="38880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158966"/>
            <a:ext cx="9144000" cy="64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0" l="0" r="14632" t="1078"/>
          <a:stretch/>
        </p:blipFill>
        <p:spPr>
          <a:xfrm>
            <a:off x="279900" y="1069575"/>
            <a:ext cx="5479426" cy="59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5884175" y="889825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Digitized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Failed visual QC -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“disruption”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Both Standards: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 for PAL broadcast,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Mediainfo also finds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NTSC Standard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6231475" y="4531250"/>
            <a:ext cx="38829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Much thanks to Anonymous!</a:t>
            </a:r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142675" y="161600"/>
            <a:ext cx="39138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 3. PAL </a:t>
            </a:r>
            <a:r>
              <a:rPr b="1" lang="en" sz="2000"/>
              <a:t>AND</a:t>
            </a:r>
            <a:r>
              <a:rPr b="1" lang="en" sz="1800"/>
              <a:t> NTSC</a:t>
            </a:r>
            <a:endParaRPr b="1" sz="1800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00" y="529825"/>
            <a:ext cx="8429625" cy="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6">
            <a:alphaModFix/>
          </a:blip>
          <a:srcRect b="0" l="836" r="-5362" t="19987"/>
          <a:stretch/>
        </p:blipFill>
        <p:spPr>
          <a:xfrm>
            <a:off x="273075" y="667600"/>
            <a:ext cx="5796175" cy="2093475"/>
          </a:xfrm>
          <a:prstGeom prst="rect">
            <a:avLst/>
          </a:prstGeom>
          <a:noFill/>
          <a:ln cap="flat" cmpd="sng" w="952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8" name="Google Shape;108;p19"/>
          <p:cNvCxnSpPr>
            <a:stCxn id="107" idx="3"/>
          </p:cNvCxnSpPr>
          <p:nvPr/>
        </p:nvCxnSpPr>
        <p:spPr>
          <a:xfrm flipH="1">
            <a:off x="5180650" y="1714338"/>
            <a:ext cx="888600" cy="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75" y="542864"/>
            <a:ext cx="9144001" cy="2531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00" y="36000"/>
            <a:ext cx="7638849" cy="514350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9" name="Google Shape;119;p21"/>
          <p:cNvCxnSpPr/>
          <p:nvPr/>
        </p:nvCxnSpPr>
        <p:spPr>
          <a:xfrm flipH="1">
            <a:off x="6976225" y="769825"/>
            <a:ext cx="1648500" cy="1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21"/>
          <p:cNvCxnSpPr/>
          <p:nvPr/>
        </p:nvCxnSpPr>
        <p:spPr>
          <a:xfrm flipH="1">
            <a:off x="7712025" y="1001450"/>
            <a:ext cx="1014900" cy="470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" name="Google Shape;121;p21"/>
          <p:cNvSpPr txBox="1"/>
          <p:nvPr/>
        </p:nvSpPr>
        <p:spPr>
          <a:xfrm>
            <a:off x="8391000" y="751300"/>
            <a:ext cx="6657600" cy="7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